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71" r:id="rId3"/>
    <p:sldId id="268" r:id="rId4"/>
    <p:sldId id="258" r:id="rId5"/>
    <p:sldId id="260" r:id="rId6"/>
    <p:sldId id="262" r:id="rId7"/>
    <p:sldId id="257" r:id="rId8"/>
    <p:sldId id="263" r:id="rId9"/>
    <p:sldId id="261" r:id="rId10"/>
    <p:sldId id="272" r:id="rId11"/>
    <p:sldId id="264" r:id="rId12"/>
    <p:sldId id="273" r:id="rId13"/>
    <p:sldId id="265" r:id="rId14"/>
    <p:sldId id="267" r:id="rId15"/>
    <p:sldId id="269" r:id="rId16"/>
    <p:sldId id="270" r:id="rId17"/>
    <p:sldId id="275" r:id="rId18"/>
    <p:sldId id="266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83B61-A05C-4DD6-8D45-BFE0D9AF05DB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47C0E-9687-4DFE-AFB9-8C2E6035E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91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learners will be invited to make</a:t>
            </a:r>
            <a:r>
              <a:rPr lang="en-US" baseline="0" dirty="0" smtClean="0"/>
              <a:t> sentences.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47C0E-9687-4DFE-AFB9-8C2E6035EE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75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47C0E-9687-4DFE-AFB9-8C2E6035EEC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59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1D42-06F7-4287-9E1F-CCD55C98C867}" type="datetimeFigureOut">
              <a:rPr lang="en-US" smtClean="0"/>
              <a:t>3/16/2015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B0A43-A34F-484F-9D33-6462FB9123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36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1D42-06F7-4287-9E1F-CCD55C98C867}" type="datetimeFigureOut">
              <a:rPr lang="en-US" smtClean="0"/>
              <a:t>3/16/2015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B0A43-A34F-484F-9D33-6462FB9123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52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1D42-06F7-4287-9E1F-CCD55C98C867}" type="datetimeFigureOut">
              <a:rPr lang="en-US" smtClean="0"/>
              <a:t>3/16/2015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B0A43-A34F-484F-9D33-6462FB9123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95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1D42-06F7-4287-9E1F-CCD55C98C867}" type="datetimeFigureOut">
              <a:rPr lang="en-US" smtClean="0"/>
              <a:t>3/16/2015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B0A43-A34F-484F-9D33-6462FB9123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94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1D42-06F7-4287-9E1F-CCD55C98C867}" type="datetimeFigureOut">
              <a:rPr lang="en-US" smtClean="0"/>
              <a:t>3/16/2015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B0A43-A34F-484F-9D33-6462FB9123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08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1D42-06F7-4287-9E1F-CCD55C98C867}" type="datetimeFigureOut">
              <a:rPr lang="en-US" smtClean="0"/>
              <a:t>3/16/2015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B0A43-A34F-484F-9D33-6462FB9123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2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1D42-06F7-4287-9E1F-CCD55C98C867}" type="datetimeFigureOut">
              <a:rPr lang="en-US" smtClean="0"/>
              <a:t>3/16/2015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B0A43-A34F-484F-9D33-6462FB9123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3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1D42-06F7-4287-9E1F-CCD55C98C867}" type="datetimeFigureOut">
              <a:rPr lang="en-US" smtClean="0"/>
              <a:t>3/16/2015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B0A43-A34F-484F-9D33-6462FB9123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2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1D42-06F7-4287-9E1F-CCD55C98C867}" type="datetimeFigureOut">
              <a:rPr lang="en-US" smtClean="0"/>
              <a:t>3/16/2015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B0A43-A34F-484F-9D33-6462FB9123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60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1D42-06F7-4287-9E1F-CCD55C98C867}" type="datetimeFigureOut">
              <a:rPr lang="en-US" smtClean="0"/>
              <a:t>3/16/2015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B0A43-A34F-484F-9D33-6462FB9123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77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1D42-06F7-4287-9E1F-CCD55C98C867}" type="datetimeFigureOut">
              <a:rPr lang="en-US" smtClean="0"/>
              <a:t>3/16/2015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B0A43-A34F-484F-9D33-6462FB9123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10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01D42-06F7-4287-9E1F-CCD55C98C867}" type="datetimeFigureOut">
              <a:rPr lang="en-US" smtClean="0"/>
              <a:t>3/16/2015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0A43-A34F-484F-9D33-6462FB9123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382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484496" y="-36963"/>
            <a:ext cx="8562934" cy="7362968"/>
            <a:chOff x="1931537" y="-494163"/>
            <a:chExt cx="7324587" cy="7362968"/>
          </a:xfrm>
        </p:grpSpPr>
        <p:pic>
          <p:nvPicPr>
            <p:cNvPr id="1027" name="Picture 3" descr="D:\18.10.2014\1898259_4853524593486_8953758020303187693_n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36" r="24007"/>
            <a:stretch/>
          </p:blipFill>
          <p:spPr bwMode="auto">
            <a:xfrm>
              <a:off x="5522324" y="-488476"/>
              <a:ext cx="3733800" cy="7357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D:\18.10.2014\10678548_4853523913469_8494324002232250317_n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79" t="4460"/>
            <a:stretch/>
          </p:blipFill>
          <p:spPr bwMode="auto">
            <a:xfrm>
              <a:off x="1931537" y="-494163"/>
              <a:ext cx="3567438" cy="7357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732686" y="3048000"/>
            <a:ext cx="663591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WELCOME 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ENG 1ST PAPER CLASS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600" y="5951273"/>
            <a:ext cx="22942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CLASS VIII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245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0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3" t="5339" r="931" b="4110"/>
          <a:stretch/>
        </p:blipFill>
        <p:spPr bwMode="auto">
          <a:xfrm>
            <a:off x="3387104" y="2122227"/>
            <a:ext cx="5761695" cy="489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04" name="Group 4103"/>
          <p:cNvGrpSpPr/>
          <p:nvPr/>
        </p:nvGrpSpPr>
        <p:grpSpPr>
          <a:xfrm>
            <a:off x="-39400" y="-42649"/>
            <a:ext cx="5074159" cy="1143000"/>
            <a:chOff x="-39400" y="-42649"/>
            <a:chExt cx="5074159" cy="11430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46" t="35335" r="5764" b="38878"/>
            <a:stretch/>
          </p:blipFill>
          <p:spPr bwMode="auto">
            <a:xfrm>
              <a:off x="-39400" y="-42649"/>
              <a:ext cx="2930112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890711" y="86689"/>
              <a:ext cx="2144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rPr>
                <a:t>(noun)</a:t>
              </a:r>
              <a:endParaRPr lang="en-US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-10236" y="4724400"/>
            <a:ext cx="339734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u="sng" dirty="0" smtClean="0"/>
              <a:t>The learners will be</a:t>
            </a:r>
          </a:p>
          <a:p>
            <a:r>
              <a:rPr lang="en-US" sz="2800" b="1" i="1" u="sng" dirty="0" smtClean="0"/>
              <a:t> encouraged to make </a:t>
            </a:r>
          </a:p>
          <a:p>
            <a:r>
              <a:rPr lang="en-US" sz="2800" b="1" i="1" u="sng" dirty="0" smtClean="0"/>
              <a:t>sentences going</a:t>
            </a:r>
          </a:p>
          <a:p>
            <a:r>
              <a:rPr lang="en-US" sz="2800" b="1" i="1" u="sng" dirty="0" smtClean="0"/>
              <a:t> to the board</a:t>
            </a:r>
            <a:endParaRPr lang="en-US" sz="2800" b="1" i="1" u="sng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r="8811"/>
          <a:stretch/>
        </p:blipFill>
        <p:spPr bwMode="auto">
          <a:xfrm>
            <a:off x="958939" y="2586421"/>
            <a:ext cx="2428165" cy="2213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97" name="Group 4096"/>
          <p:cNvGrpSpPr/>
          <p:nvPr/>
        </p:nvGrpSpPr>
        <p:grpSpPr>
          <a:xfrm>
            <a:off x="40675" y="739762"/>
            <a:ext cx="5057809" cy="1846659"/>
            <a:chOff x="-34121" y="153162"/>
            <a:chExt cx="5057809" cy="1846659"/>
          </a:xfrm>
        </p:grpSpPr>
        <p:sp>
          <p:nvSpPr>
            <p:cNvPr id="4096" name="Rectangle 4095"/>
            <p:cNvSpPr/>
            <p:nvPr/>
          </p:nvSpPr>
          <p:spPr>
            <a:xfrm>
              <a:off x="56383" y="737149"/>
              <a:ext cx="4876800" cy="12192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-34121" y="153162"/>
              <a:ext cx="5057809" cy="1846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dirty="0"/>
            </a:p>
            <a:p>
              <a:r>
                <a:rPr lang="en-US" sz="3200" b="1" i="1" dirty="0"/>
                <a:t>the position or </a:t>
              </a:r>
              <a:r>
                <a:rPr lang="en-US" sz="3200" b="1" i="1" dirty="0" smtClean="0"/>
                <a:t>function</a:t>
              </a:r>
            </a:p>
            <a:p>
              <a:r>
                <a:rPr lang="en-US" sz="3200" b="1" i="1" dirty="0" smtClean="0"/>
                <a:t> </a:t>
              </a:r>
              <a:r>
                <a:rPr lang="en-US" sz="3200" b="1" i="1" dirty="0"/>
                <a:t>of a leader</a:t>
              </a:r>
              <a:r>
                <a:rPr lang="en-US" sz="3200" b="1" i="1" dirty="0" smtClean="0"/>
                <a:t>, </a:t>
              </a:r>
              <a:r>
                <a:rPr lang="en-US" sz="3200" b="1" i="1" dirty="0"/>
                <a:t>a person </a:t>
              </a:r>
              <a:r>
                <a:rPr lang="en-US" sz="3200" b="1" i="1" dirty="0" smtClean="0"/>
                <a:t>who</a:t>
              </a:r>
            </a:p>
            <a:p>
              <a:r>
                <a:rPr lang="en-US" sz="3200" b="1" i="1" dirty="0" smtClean="0"/>
                <a:t>guides or </a:t>
              </a:r>
              <a:r>
                <a:rPr lang="en-US" sz="3200" b="1" i="1" dirty="0"/>
                <a:t>directs a group</a:t>
              </a:r>
              <a:r>
                <a:rPr lang="en-US" sz="3200" i="1" dirty="0"/>
                <a:t>: </a:t>
              </a:r>
            </a:p>
          </p:txBody>
        </p:sp>
      </p:grpSp>
      <p:grpSp>
        <p:nvGrpSpPr>
          <p:cNvPr id="4103" name="Group 4102"/>
          <p:cNvGrpSpPr/>
          <p:nvPr/>
        </p:nvGrpSpPr>
        <p:grpSpPr>
          <a:xfrm>
            <a:off x="5023689" y="528851"/>
            <a:ext cx="4545330" cy="1404498"/>
            <a:chOff x="5023689" y="528851"/>
            <a:chExt cx="4545330" cy="1404498"/>
          </a:xfrm>
        </p:grpSpPr>
        <p:sp>
          <p:nvSpPr>
            <p:cNvPr id="4102" name="Rectangle 4101"/>
            <p:cNvSpPr/>
            <p:nvPr/>
          </p:nvSpPr>
          <p:spPr>
            <a:xfrm>
              <a:off x="5023689" y="528851"/>
              <a:ext cx="4120311" cy="140449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023689" y="548354"/>
              <a:ext cx="454533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/>
                <a:t>Synonyms: administration, </a:t>
              </a:r>
              <a:r>
                <a:rPr lang="en-US" sz="2800" b="1" i="1" u="sng" dirty="0">
                  <a:solidFill>
                    <a:schemeClr val="tx2">
                      <a:lumMod val="75000"/>
                    </a:schemeClr>
                  </a:solidFill>
                </a:rPr>
                <a:t>management, </a:t>
              </a:r>
              <a:r>
                <a:rPr lang="en-US" sz="2800" b="1" dirty="0"/>
                <a:t>directorship, control, governorship</a:t>
              </a:r>
              <a:r>
                <a:rPr lang="en-US" sz="2800" b="1" dirty="0" smtClean="0"/>
                <a:t>,, 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280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3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9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3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20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18.10.2014\10603623_4853512913194_233247563130309719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105" y="1017793"/>
            <a:ext cx="4771895" cy="477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18.10.2014\1959245_4853513233202_961631263056314295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91" b="39259"/>
          <a:stretch/>
        </p:blipFill>
        <p:spPr bwMode="auto">
          <a:xfrm>
            <a:off x="-122699" y="1030051"/>
            <a:ext cx="4762837" cy="476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10208" y="-81675"/>
            <a:ext cx="471622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Environment</a:t>
            </a:r>
            <a:endParaRPr lang="en-US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710746" y="5694700"/>
            <a:ext cx="10242845" cy="11633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The </a:t>
            </a:r>
            <a:r>
              <a:rPr lang="en-US" sz="3200" b="1" i="1" u="sng" dirty="0" smtClean="0">
                <a:solidFill>
                  <a:schemeClr val="tx2">
                    <a:lumMod val="75000"/>
                  </a:schemeClr>
                </a:solidFill>
              </a:rPr>
              <a:t>environment</a:t>
            </a:r>
            <a:r>
              <a:rPr lang="en-US" sz="3200" dirty="0" smtClean="0"/>
              <a:t> of the classroom is </a:t>
            </a:r>
            <a:r>
              <a:rPr lang="en-US" sz="3200" dirty="0" err="1" smtClean="0"/>
              <a:t>favourable</a:t>
            </a:r>
            <a:r>
              <a:rPr lang="en-US" sz="3200" dirty="0" smtClean="0"/>
              <a:t>  </a:t>
            </a:r>
          </a:p>
          <a:p>
            <a:pPr algn="ctr"/>
            <a:r>
              <a:rPr lang="en-US" sz="3200" dirty="0" smtClean="0"/>
              <a:t>for the learners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-122699" y="2438400"/>
            <a:ext cx="9304230" cy="1200330"/>
            <a:chOff x="-3233671" y="1512352"/>
            <a:chExt cx="9783084" cy="1420499"/>
          </a:xfrm>
        </p:grpSpPr>
        <p:sp>
          <p:nvSpPr>
            <p:cNvPr id="4" name="Rectangle 3"/>
            <p:cNvSpPr/>
            <p:nvPr/>
          </p:nvSpPr>
          <p:spPr>
            <a:xfrm>
              <a:off x="-3233671" y="1512352"/>
              <a:ext cx="9533385" cy="12395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-3000829" y="1512352"/>
              <a:ext cx="9550242" cy="14204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dirty="0"/>
                <a:t>the aggregate of surrounding things, conditions, or influences; </a:t>
              </a:r>
              <a:r>
                <a:rPr lang="en-US" sz="3600" b="1" i="1" u="sng" dirty="0" smtClean="0">
                  <a:solidFill>
                    <a:schemeClr val="tx2">
                      <a:lumMod val="75000"/>
                    </a:schemeClr>
                  </a:solidFill>
                </a:rPr>
                <a:t>surroundings</a:t>
              </a:r>
              <a:r>
                <a:rPr lang="en-US" sz="3600" dirty="0" smtClean="0"/>
                <a:t> (textual meaning</a:t>
              </a:r>
              <a:r>
                <a:rPr lang="en-US" sz="3600" dirty="0" smtClean="0">
                  <a:solidFill>
                    <a:schemeClr val="tx2"/>
                  </a:solidFill>
                </a:rPr>
                <a:t>)</a:t>
              </a:r>
              <a:endParaRPr lang="en-US" sz="36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162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-30707"/>
            <a:ext cx="4310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GROUP WORK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5355" y="892623"/>
            <a:ext cx="8686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Make a  work plan  in the light of the 4 rules of the text  for cleaning program at your won school. You will </a:t>
            </a:r>
            <a:r>
              <a:rPr lang="en-US" sz="2000" b="1" dirty="0"/>
              <a:t>be divided into </a:t>
            </a:r>
            <a:r>
              <a:rPr lang="en-US" sz="2000" b="1" dirty="0" smtClean="0"/>
              <a:t>four groups</a:t>
            </a:r>
            <a:r>
              <a:rPr lang="en-US" sz="2000" b="1" dirty="0"/>
              <a:t>. </a:t>
            </a:r>
            <a:r>
              <a:rPr lang="en-US" sz="2000" b="1" dirty="0" smtClean="0"/>
              <a:t>Each group </a:t>
            </a:r>
            <a:r>
              <a:rPr lang="en-US" sz="2000" b="1" dirty="0"/>
              <a:t>will focus </a:t>
            </a:r>
            <a:r>
              <a:rPr lang="en-US" sz="2000" b="1" dirty="0" smtClean="0"/>
              <a:t>on </a:t>
            </a:r>
            <a:r>
              <a:rPr lang="en-US" sz="2000" b="1" dirty="0"/>
              <a:t>1 </a:t>
            </a:r>
            <a:r>
              <a:rPr lang="en-US" sz="2000" b="1" dirty="0" smtClean="0"/>
              <a:t>rule. Like 1—1, 2--2, 3---3 and 4----4.</a:t>
            </a:r>
            <a:endParaRPr lang="en-US" sz="2000" b="1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51" y="2336965"/>
            <a:ext cx="3303587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56924"/>
            <a:ext cx="199390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76800"/>
            <a:ext cx="213995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-64051" y="2875002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1—1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181600" y="2856679"/>
            <a:ext cx="612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dirty="0"/>
              <a:t>2--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32051" y="5577443"/>
            <a:ext cx="683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3---3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79325" y="5758276"/>
            <a:ext cx="70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4----</a:t>
            </a:r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3078" name="Picture 6" descr="D:\18.10.2014\1898259_4853524593486_8953758020303187693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275" y="4603224"/>
            <a:ext cx="1882338" cy="219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87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4890" y="180945"/>
            <a:ext cx="76824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The students decided to make some ground rules. </a:t>
            </a:r>
          </a:p>
          <a:p>
            <a:r>
              <a:rPr lang="en-US" sz="2800" b="1" dirty="0" smtClean="0"/>
              <a:t>Here is a list of some of the rules.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4120" y="1328410"/>
            <a:ext cx="2885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Do not  </a:t>
            </a:r>
            <a:r>
              <a:rPr lang="en-US" sz="2800" b="1" i="1" u="sng" dirty="0" smtClean="0">
                <a:solidFill>
                  <a:schemeClr val="tx2">
                    <a:lumMod val="75000"/>
                  </a:schemeClr>
                </a:solidFill>
              </a:rPr>
              <a:t>spit</a:t>
            </a:r>
            <a:r>
              <a:rPr lang="en-US" sz="2800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/>
              <a:t>on the class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386" y="1066800"/>
            <a:ext cx="2057400" cy="214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249" y="1054892"/>
            <a:ext cx="3305033" cy="214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58582" y="2985289"/>
            <a:ext cx="51054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2800" b="1" i="1" dirty="0"/>
              <a:t>to eject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u="sng" dirty="0">
                <a:solidFill>
                  <a:schemeClr val="tx2">
                    <a:lumMod val="75000"/>
                  </a:schemeClr>
                </a:solidFill>
              </a:rPr>
              <a:t>saliva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/>
              <a:t>from the mouth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36" y="3670566"/>
            <a:ext cx="9126145" cy="2456608"/>
            <a:chOff x="338146" y="3705412"/>
            <a:chExt cx="8779696" cy="2456608"/>
          </a:xfrm>
        </p:grpSpPr>
        <p:sp>
          <p:nvSpPr>
            <p:cNvPr id="5" name="TextBox 4"/>
            <p:cNvSpPr txBox="1"/>
            <p:nvPr/>
          </p:nvSpPr>
          <p:spPr>
            <a:xfrm>
              <a:off x="338146" y="4410495"/>
              <a:ext cx="34684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2. Do not drop</a:t>
              </a:r>
              <a:r>
                <a:rPr lang="en-US" sz="2800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2800" b="1" i="1" u="sng" dirty="0" smtClean="0">
                  <a:solidFill>
                    <a:schemeClr val="tx2">
                      <a:lumMod val="75000"/>
                    </a:schemeClr>
                  </a:solidFill>
                </a:rPr>
                <a:t>litter</a:t>
              </a:r>
              <a:r>
                <a:rPr lang="en-US" sz="2800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dirty="0" smtClean="0"/>
                <a:t>in the class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733800" y="5638800"/>
              <a:ext cx="538404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i="1" u="sng" dirty="0">
                  <a:solidFill>
                    <a:schemeClr val="tx2">
                      <a:lumMod val="75000"/>
                    </a:schemeClr>
                  </a:solidFill>
                </a:rPr>
                <a:t>a disordered or untidy </a:t>
              </a:r>
              <a:r>
                <a:rPr lang="en-US" sz="2800" b="1" i="1" u="sng" dirty="0" smtClean="0">
                  <a:solidFill>
                    <a:schemeClr val="tx2">
                      <a:lumMod val="75000"/>
                    </a:schemeClr>
                  </a:solidFill>
                </a:rPr>
                <a:t>collection </a:t>
              </a:r>
              <a:r>
                <a:rPr lang="en-US" sz="2800" b="1" i="1" u="sng" dirty="0">
                  <a:solidFill>
                    <a:schemeClr val="tx2">
                      <a:lumMod val="75000"/>
                    </a:schemeClr>
                  </a:solidFill>
                </a:rPr>
                <a:t>of </a:t>
              </a:r>
            </a:p>
          </p:txBody>
        </p:sp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2630" y="4007043"/>
              <a:ext cx="1543788" cy="1592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1842" y="3705412"/>
              <a:ext cx="1997833" cy="1933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9" name="Elbow Connector 8"/>
          <p:cNvCxnSpPr/>
          <p:nvPr/>
        </p:nvCxnSpPr>
        <p:spPr>
          <a:xfrm>
            <a:off x="4343400" y="2690349"/>
            <a:ext cx="1408386" cy="758435"/>
          </a:xfrm>
          <a:prstGeom prst="bentConnector3">
            <a:avLst>
              <a:gd name="adj1" fmla="val 75195"/>
            </a:avLst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rot="5400000">
            <a:off x="6216705" y="2665629"/>
            <a:ext cx="871266" cy="807876"/>
          </a:xfrm>
          <a:prstGeom prst="bentConnector3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425821" y="1590021"/>
            <a:ext cx="1651379" cy="1442222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38600" y="2256541"/>
            <a:ext cx="684486" cy="68120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4343400" y="2311132"/>
            <a:ext cx="0" cy="50970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1" name="Straight Arrow Connector 2080"/>
          <p:cNvCxnSpPr/>
          <p:nvPr/>
        </p:nvCxnSpPr>
        <p:spPr>
          <a:xfrm flipH="1">
            <a:off x="5047593" y="5410200"/>
            <a:ext cx="515007" cy="4572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4" name="Straight Connector 2083"/>
          <p:cNvCxnSpPr/>
          <p:nvPr/>
        </p:nvCxnSpPr>
        <p:spPr>
          <a:xfrm flipH="1">
            <a:off x="5448300" y="5029200"/>
            <a:ext cx="114300" cy="381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3" name="Straight Arrow Connector 2092"/>
          <p:cNvCxnSpPr/>
          <p:nvPr/>
        </p:nvCxnSpPr>
        <p:spPr>
          <a:xfrm flipH="1">
            <a:off x="7617598" y="5596719"/>
            <a:ext cx="630455" cy="3048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6" name="Straight Arrow Connector 2095"/>
          <p:cNvCxnSpPr/>
          <p:nvPr/>
        </p:nvCxnSpPr>
        <p:spPr>
          <a:xfrm>
            <a:off x="7332508" y="5596719"/>
            <a:ext cx="366088" cy="32817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3" name="Straight Arrow Connector 2102"/>
          <p:cNvCxnSpPr/>
          <p:nvPr/>
        </p:nvCxnSpPr>
        <p:spPr>
          <a:xfrm flipH="1">
            <a:off x="7474766" y="5596719"/>
            <a:ext cx="214390" cy="328171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7" name="Rectangle 2106"/>
          <p:cNvSpPr/>
          <p:nvPr/>
        </p:nvSpPr>
        <p:spPr>
          <a:xfrm>
            <a:off x="3431289" y="6163908"/>
            <a:ext cx="1244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i="1" u="sng" dirty="0">
                <a:solidFill>
                  <a:schemeClr val="tx2">
                    <a:lumMod val="75000"/>
                  </a:schemeClr>
                </a:solidFill>
              </a:rPr>
              <a:t>objects</a:t>
            </a:r>
          </a:p>
        </p:txBody>
      </p:sp>
    </p:spTree>
    <p:extLst>
      <p:ext uri="{BB962C8B-B14F-4D97-AF65-F5344CB8AC3E}">
        <p14:creationId xmlns:p14="http://schemas.microsoft.com/office/powerpoint/2010/main" val="65644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4" y="79315"/>
            <a:ext cx="81391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H="1">
            <a:off x="4262147" y="2070753"/>
            <a:ext cx="1405963" cy="14128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13891" y="637493"/>
            <a:ext cx="8880252" cy="3384896"/>
            <a:chOff x="474431" y="2281943"/>
            <a:chExt cx="8880252" cy="3384896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2426322"/>
              <a:ext cx="1590675" cy="14747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0635" y="2296148"/>
              <a:ext cx="1474787" cy="18907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74431" y="2281943"/>
              <a:ext cx="3215880" cy="523220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3.</a:t>
              </a:r>
              <a:r>
                <a:rPr lang="en-US" sz="2400" dirty="0" smtClean="0"/>
                <a:t>Use the</a:t>
              </a:r>
              <a:r>
                <a:rPr lang="en-US" sz="2400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2800" b="1" i="1" u="sng" dirty="0" smtClean="0">
                  <a:solidFill>
                    <a:schemeClr val="tx2">
                      <a:lumMod val="75000"/>
                    </a:schemeClr>
                  </a:solidFill>
                </a:rPr>
                <a:t>bin</a:t>
              </a:r>
              <a:r>
                <a:rPr lang="en-US" sz="2400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2400" dirty="0" smtClean="0"/>
                <a:t>for </a:t>
              </a:r>
              <a:r>
                <a:rPr lang="en-US" sz="2800" b="1" i="1" u="sng" dirty="0" smtClean="0">
                  <a:solidFill>
                    <a:schemeClr val="tx2">
                      <a:lumMod val="75000"/>
                    </a:schemeClr>
                  </a:solidFill>
                </a:rPr>
                <a:t>trash.</a:t>
              </a:r>
              <a:endParaRPr lang="en-US" sz="2800" b="1" i="1" u="sng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110490" y="4266456"/>
              <a:ext cx="5244193" cy="523220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800" b="1" i="1" u="sng" dirty="0" smtClean="0">
                  <a:solidFill>
                    <a:srgbClr val="002060"/>
                  </a:solidFill>
                </a:rPr>
                <a:t>a worthless </a:t>
              </a:r>
              <a:r>
                <a:rPr lang="en-US" sz="2800" b="1" i="1" u="sng" dirty="0">
                  <a:solidFill>
                    <a:srgbClr val="002060"/>
                  </a:solidFill>
                </a:rPr>
                <a:t>or discarded material 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4333290" y="4712732"/>
              <a:ext cx="4592219" cy="954107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800" b="1" i="1" u="sng" dirty="0">
                  <a:solidFill>
                    <a:srgbClr val="002060"/>
                  </a:solidFill>
                </a:rPr>
                <a:t>A container or enclosed </a:t>
              </a:r>
              <a:r>
                <a:rPr lang="en-US" sz="2800" b="1" i="1" u="sng" dirty="0" smtClean="0">
                  <a:solidFill>
                    <a:srgbClr val="002060"/>
                  </a:solidFill>
                </a:rPr>
                <a:t>space</a:t>
              </a:r>
            </a:p>
            <a:p>
              <a:r>
                <a:rPr lang="en-US" sz="2800" b="1" i="1" u="sng" dirty="0" smtClean="0">
                  <a:solidFill>
                    <a:srgbClr val="002060"/>
                  </a:solidFill>
                </a:rPr>
                <a:t> </a:t>
              </a:r>
              <a:r>
                <a:rPr lang="en-US" sz="2800" b="1" i="1" u="sng" dirty="0">
                  <a:solidFill>
                    <a:srgbClr val="002060"/>
                  </a:solidFill>
                </a:rPr>
                <a:t>for storage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5562600" y="3400517"/>
              <a:ext cx="1809856" cy="1127549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5562600" y="2971800"/>
              <a:ext cx="114301" cy="1499661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4589231" y="3597533"/>
              <a:ext cx="2976853" cy="1354540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04" name="TextBox 4103"/>
          <p:cNvSpPr txBox="1"/>
          <p:nvPr/>
        </p:nvSpPr>
        <p:spPr>
          <a:xfrm>
            <a:off x="381000" y="4876800"/>
            <a:ext cx="460337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4.Keep the </a:t>
            </a:r>
            <a:r>
              <a:rPr lang="en-US" sz="2400" b="1" i="1" u="sng" dirty="0" smtClean="0">
                <a:solidFill>
                  <a:schemeClr val="tx2">
                    <a:lumMod val="75000"/>
                  </a:schemeClr>
                </a:solidFill>
              </a:rPr>
              <a:t>desk and chair </a:t>
            </a:r>
            <a:r>
              <a:rPr lang="en-US" sz="2400" b="1" dirty="0" smtClean="0"/>
              <a:t>in place.</a:t>
            </a:r>
            <a:endParaRPr lang="en-US" sz="2400" b="1" dirty="0"/>
          </a:p>
        </p:txBody>
      </p:sp>
      <p:pic>
        <p:nvPicPr>
          <p:cNvPr id="410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965" y="44958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019">
            <a:off x="4900213" y="4139263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D:\18.10.2014\1898259_4853524593486_8953758020303187693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070" y="1144681"/>
            <a:ext cx="1447800" cy="166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>
            <a:stCxn id="2" idx="2"/>
          </p:cNvCxnSpPr>
          <p:nvPr/>
        </p:nvCxnSpPr>
        <p:spPr>
          <a:xfrm>
            <a:off x="1621831" y="1160713"/>
            <a:ext cx="2475139" cy="2238191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641811" y="1097729"/>
            <a:ext cx="1364395" cy="1870635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105400" y="1144681"/>
            <a:ext cx="462676" cy="414011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067045" y="949998"/>
            <a:ext cx="292840" cy="2954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02883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83" y="5260975"/>
            <a:ext cx="154305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D:\18.10.2014\10689769_4853516433282_2109214604553987352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0" y="5150644"/>
            <a:ext cx="2286000" cy="170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78707" y="109266"/>
            <a:ext cx="4647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Indivisual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Work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18" y="1828800"/>
            <a:ext cx="912288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Answer the following questions..</a:t>
            </a:r>
          </a:p>
          <a:p>
            <a:r>
              <a:rPr lang="en-US" sz="3600" dirty="0" smtClean="0"/>
              <a:t>1.What did the class teacher say to the students</a:t>
            </a:r>
          </a:p>
          <a:p>
            <a:r>
              <a:rPr lang="en-US" sz="3600" dirty="0" smtClean="0"/>
              <a:t> of class 8?</a:t>
            </a:r>
          </a:p>
          <a:p>
            <a:r>
              <a:rPr lang="en-US" sz="3600" dirty="0" smtClean="0"/>
              <a:t>2 How did the students make the class forum/</a:t>
            </a:r>
          </a:p>
          <a:p>
            <a:r>
              <a:rPr lang="en-US" sz="3600" dirty="0" smtClean="0"/>
              <a:t>committee?</a:t>
            </a:r>
          </a:p>
          <a:p>
            <a:r>
              <a:rPr lang="en-US" sz="3600" dirty="0" smtClean="0"/>
              <a:t>3.How did the students make a work plan?</a:t>
            </a:r>
          </a:p>
          <a:p>
            <a:r>
              <a:rPr lang="en-US" sz="3600" dirty="0" smtClean="0"/>
              <a:t>4.What are the basic  rules the students make ?</a:t>
            </a:r>
            <a:endParaRPr lang="en-US" sz="36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295" y="435591"/>
            <a:ext cx="4541839" cy="180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79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7751" y="380999"/>
            <a:ext cx="4668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Choose the best answer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41194" y="1219200"/>
            <a:ext cx="7736006" cy="203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1.Ms,. </a:t>
            </a:r>
            <a:r>
              <a:rPr lang="en-US" dirty="0" err="1" smtClean="0"/>
              <a:t>Subarna</a:t>
            </a:r>
            <a:r>
              <a:rPr lang="en-US" dirty="0" smtClean="0"/>
              <a:t> </a:t>
            </a:r>
            <a:r>
              <a:rPr lang="en-US" dirty="0" err="1" smtClean="0"/>
              <a:t>Saha</a:t>
            </a:r>
            <a:r>
              <a:rPr lang="en-US" dirty="0" smtClean="0"/>
              <a:t> is</a:t>
            </a:r>
          </a:p>
          <a:p>
            <a:pPr marL="342900" indent="-342900">
              <a:buAutoNum type="alphaLcParenR"/>
            </a:pPr>
            <a:r>
              <a:rPr lang="en-US" dirty="0" smtClean="0"/>
              <a:t>Physical education teacher</a:t>
            </a:r>
          </a:p>
          <a:p>
            <a:pPr marL="342900" indent="-342900">
              <a:buAutoNum type="alphaLcParenR"/>
            </a:pPr>
            <a:r>
              <a:rPr lang="en-US" dirty="0" smtClean="0"/>
              <a:t>an English teacher</a:t>
            </a:r>
          </a:p>
          <a:p>
            <a:pPr marL="342900" indent="-342900">
              <a:buAutoNum type="alphaLcParenR"/>
            </a:pPr>
            <a:r>
              <a:rPr lang="en-US" dirty="0" smtClean="0"/>
              <a:t>an </a:t>
            </a:r>
            <a:r>
              <a:rPr lang="en-US" dirty="0"/>
              <a:t>A</a:t>
            </a:r>
            <a:r>
              <a:rPr lang="en-US" dirty="0" smtClean="0"/>
              <a:t>rabic teacher</a:t>
            </a:r>
          </a:p>
          <a:p>
            <a:r>
              <a:rPr lang="en-US" dirty="0" smtClean="0"/>
              <a:t>d)the class teacher of class 8</a:t>
            </a:r>
          </a:p>
          <a:p>
            <a:pPr marL="342900" indent="-342900">
              <a:buAutoNum type="alphaLcParenR"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41194" y="2401996"/>
            <a:ext cx="349437" cy="286611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84318" y="3581400"/>
            <a:ext cx="349437" cy="315415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2095" y="3250526"/>
            <a:ext cx="7948403" cy="175432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2.The class teacher suggested the students to make a forum / committee </a:t>
            </a:r>
          </a:p>
          <a:p>
            <a:pPr marL="342900" indent="-342900">
              <a:buAutoNum type="alphaLcParenR"/>
            </a:pPr>
            <a:r>
              <a:rPr lang="en-US" dirty="0" smtClean="0"/>
              <a:t>To keep their classroom tidy</a:t>
            </a:r>
          </a:p>
          <a:p>
            <a:pPr marL="342900" indent="-342900">
              <a:buAutoNum type="alphaLcParenR"/>
            </a:pPr>
            <a:r>
              <a:rPr lang="en-US" dirty="0" smtClean="0"/>
              <a:t>to take part in social activities</a:t>
            </a:r>
          </a:p>
          <a:p>
            <a:pPr marL="342900" indent="-342900">
              <a:buAutoNum type="alphaLcParenR"/>
            </a:pPr>
            <a:r>
              <a:rPr lang="en-US" dirty="0" smtClean="0"/>
              <a:t>to keep the school environment clean</a:t>
            </a:r>
          </a:p>
          <a:p>
            <a:pPr marL="342900" indent="-342900">
              <a:buAutoNum type="alphaLcParenR"/>
            </a:pPr>
            <a:r>
              <a:rPr lang="en-US" dirty="0" smtClean="0"/>
              <a:t> to help each other</a:t>
            </a:r>
          </a:p>
          <a:p>
            <a:pPr marL="342900" indent="-342900">
              <a:buAutoNum type="alphaLcParenR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5912" y="5334000"/>
            <a:ext cx="58206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The students were happy to be able to</a:t>
            </a:r>
          </a:p>
          <a:p>
            <a:pPr marL="342900" indent="-342900">
              <a:buAutoNum type="alphaLcParenR"/>
            </a:pPr>
            <a:r>
              <a:rPr lang="en-US" dirty="0" smtClean="0"/>
              <a:t>To become the members of the committee/ forum</a:t>
            </a:r>
          </a:p>
          <a:p>
            <a:pPr marL="342900" indent="-342900">
              <a:buAutoNum type="alphaLcParenR"/>
            </a:pPr>
            <a:r>
              <a:rPr lang="en-US" dirty="0" smtClean="0"/>
              <a:t> participate in the cleaning program at school</a:t>
            </a:r>
          </a:p>
          <a:p>
            <a:pPr marL="342900" indent="-342900">
              <a:buAutoNum type="alphaLcParenR"/>
            </a:pPr>
            <a:r>
              <a:rPr lang="en-US" dirty="0" smtClean="0"/>
              <a:t>make their class captain leader of the committee/ forum</a:t>
            </a:r>
          </a:p>
          <a:p>
            <a:pPr marL="342900" indent="-342900">
              <a:buAutoNum type="alphaLcParenR"/>
            </a:pPr>
            <a:r>
              <a:rPr lang="en-US" dirty="0" smtClean="0"/>
              <a:t>enjoy the cleaning program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81729" y="5935596"/>
            <a:ext cx="329821" cy="313899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76676"/>
            <a:ext cx="54991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55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228600"/>
            <a:ext cx="4047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HOME WORK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081" y="163600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Write the summary of the passage in 35- 40 words</a:t>
            </a:r>
            <a:endParaRPr lang="en-US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" t="20235" r="4089" b="10188"/>
          <a:stretch/>
        </p:blipFill>
        <p:spPr bwMode="auto">
          <a:xfrm>
            <a:off x="3903260" y="2825087"/>
            <a:ext cx="5240740" cy="241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25086"/>
            <a:ext cx="2466975" cy="241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83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0209"/>
            <a:ext cx="4572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8639" y="5029200"/>
            <a:ext cx="94613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u very much, dear students</a:t>
            </a:r>
            <a:endParaRPr lang="en-US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831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8197" y="182880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Note for the teachers: In this content , most of the words have been explained in vocab section. </a:t>
            </a:r>
          </a:p>
          <a:p>
            <a:r>
              <a:rPr lang="en-US" sz="2000" dirty="0" smtClean="0"/>
              <a:t>If the teachers who will use the content  in their own classroom may explain all the words if needed 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533400"/>
            <a:ext cx="675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teachers are requested to follow the notes given below the slides.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308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8.10.2014\10341960_4853516633287_8406750034523829347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63"/>
          <a:stretch/>
        </p:blipFill>
        <p:spPr bwMode="auto">
          <a:xfrm>
            <a:off x="152400" y="129795"/>
            <a:ext cx="4669809" cy="697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18.10.2014\1959245_4853513233202_96163126305631429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908" y="129795"/>
            <a:ext cx="4865322" cy="68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79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990600"/>
            <a:ext cx="5562600" cy="406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28" b="12307"/>
          <a:stretch/>
        </p:blipFill>
        <p:spPr>
          <a:xfrm>
            <a:off x="1600200" y="685800"/>
            <a:ext cx="5029200" cy="43569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7" b="37494"/>
          <a:stretch/>
        </p:blipFill>
        <p:spPr>
          <a:xfrm>
            <a:off x="1600200" y="696036"/>
            <a:ext cx="5029200" cy="435697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66"/>
          <a:stretch/>
        </p:blipFill>
        <p:spPr bwMode="auto">
          <a:xfrm>
            <a:off x="2779594" y="-215325"/>
            <a:ext cx="60579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D:\18.10.2014\1898259_4853524593486_8953758020303187693_n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4" b="7292"/>
          <a:stretch/>
        </p:blipFill>
        <p:spPr bwMode="auto">
          <a:xfrm>
            <a:off x="1600200" y="0"/>
            <a:ext cx="6134101" cy="642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18.10.2014\1959245_4853513233202_961631263056314295_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762" y="-161729"/>
            <a:ext cx="10569306" cy="68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88762" y="323850"/>
            <a:ext cx="8530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What can you see in the picture 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1689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44238" y="1056396"/>
            <a:ext cx="6304547" cy="4307814"/>
            <a:chOff x="3383500" y="2718331"/>
            <a:chExt cx="5805089" cy="3561495"/>
          </a:xfrm>
        </p:grpSpPr>
        <p:pic>
          <p:nvPicPr>
            <p:cNvPr id="1028" name="Picture 4" descr="D:\FOR ROUFUN\photo361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067" y="2718331"/>
              <a:ext cx="5313946" cy="3561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383500" y="2844539"/>
              <a:ext cx="5805089" cy="43257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8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With the class committee/forum leaders</a:t>
              </a:r>
              <a:endParaRPr lang="en-US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768642" y="152400"/>
            <a:ext cx="4500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Today’s topic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298786" y="5527378"/>
            <a:ext cx="9861885" cy="714383"/>
            <a:chOff x="-228600" y="3899701"/>
            <a:chExt cx="9861885" cy="714383"/>
          </a:xfrm>
        </p:grpSpPr>
        <p:sp>
          <p:nvSpPr>
            <p:cNvPr id="8" name="Rectangle 7"/>
            <p:cNvSpPr/>
            <p:nvPr/>
          </p:nvSpPr>
          <p:spPr>
            <a:xfrm>
              <a:off x="381000" y="3973416"/>
              <a:ext cx="8763000" cy="64066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228600" y="3899701"/>
              <a:ext cx="9861885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cap="all" spc="0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+mj-lt"/>
                  <a:cs typeface="Times New Roman" pitchFamily="18" charset="0"/>
                </a:rPr>
                <a:t>Class</a:t>
              </a:r>
              <a:r>
                <a:rPr lang="en-US" sz="4000" b="1" cap="all" spc="0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Times New Roman" pitchFamily="18" charset="0"/>
                  <a:cs typeface="Times New Roman" pitchFamily="18" charset="0"/>
                </a:rPr>
                <a:t> forum / class committee</a:t>
              </a:r>
              <a:endParaRPr lang="en-US" sz="4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421157" y="324433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46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2812" y="2359816"/>
            <a:ext cx="4018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LEARNING OUTCOMES</a:t>
            </a:r>
            <a:endParaRPr lang="en-US" sz="3200" b="1" dirty="0"/>
          </a:p>
        </p:txBody>
      </p:sp>
      <p:sp>
        <p:nvSpPr>
          <p:cNvPr id="3" name="Down Arrow 2"/>
          <p:cNvSpPr/>
          <p:nvPr/>
        </p:nvSpPr>
        <p:spPr>
          <a:xfrm>
            <a:off x="3733800" y="1"/>
            <a:ext cx="2488679" cy="2514600"/>
          </a:xfrm>
          <a:prstGeom prst="downArrow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8110" b="-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3813" y="1143000"/>
            <a:ext cx="3428999" cy="2840323"/>
          </a:xfrm>
          <a:prstGeom prst="rightArrow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26316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" y="3886200"/>
            <a:ext cx="913314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By the end of the lesson the learners will be able to </a:t>
            </a:r>
          </a:p>
          <a:p>
            <a:r>
              <a:rPr lang="en-US" sz="3200" dirty="0" smtClean="0"/>
              <a:t>*ask and answer questions</a:t>
            </a:r>
          </a:p>
          <a:p>
            <a:r>
              <a:rPr lang="en-US" sz="3200" dirty="0"/>
              <a:t>*</a:t>
            </a:r>
            <a:r>
              <a:rPr lang="en-US" sz="3200" dirty="0" smtClean="0"/>
              <a:t>read a passage understanding through silent reading</a:t>
            </a:r>
          </a:p>
          <a:p>
            <a:r>
              <a:rPr lang="en-US" sz="3200" dirty="0"/>
              <a:t>*</a:t>
            </a:r>
            <a:r>
              <a:rPr lang="en-US" sz="3200" dirty="0" smtClean="0"/>
              <a:t>make a committee/forum </a:t>
            </a:r>
          </a:p>
          <a:p>
            <a:r>
              <a:rPr lang="en-US" sz="3200" dirty="0"/>
              <a:t>*</a:t>
            </a:r>
            <a:r>
              <a:rPr lang="en-US" sz="3200" dirty="0" smtClean="0"/>
              <a:t>explain some rules of a committee/forum.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2902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443" y="38741"/>
            <a:ext cx="8407623" cy="18466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</a:t>
            </a:r>
            <a:r>
              <a:rPr lang="en-US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 Text reading: the learners will be asked for </a:t>
            </a:r>
          </a:p>
          <a:p>
            <a:pPr algn="ctr"/>
            <a:r>
              <a:rPr lang="en-US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reading  the passage </a:t>
            </a:r>
          </a:p>
          <a:p>
            <a:pPr algn="ctr"/>
            <a:r>
              <a:rPr lang="en-US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to answer the </a:t>
            </a: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</a:t>
            </a:r>
            <a:r>
              <a:rPr lang="en-U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uestions</a:t>
            </a:r>
            <a:endParaRPr lang="en-US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2826" y="1968324"/>
            <a:ext cx="3803982" cy="4136606"/>
            <a:chOff x="-679782" y="690265"/>
            <a:chExt cx="3803982" cy="413660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52" r="11048" b="35833"/>
            <a:stretch/>
          </p:blipFill>
          <p:spPr>
            <a:xfrm>
              <a:off x="-679782" y="690265"/>
              <a:ext cx="3803982" cy="39624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03326" y="3903541"/>
              <a:ext cx="272087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Picture 1</a:t>
              </a:r>
              <a:endPara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860" y="1968324"/>
            <a:ext cx="3584575" cy="456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29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756" y="-14288"/>
            <a:ext cx="29065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A .Pair work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36283"/>
            <a:ext cx="6329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Look at the two pictures .Then ask and answer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the following questions in pairs.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2218" y="929508"/>
            <a:ext cx="3803982" cy="4184822"/>
            <a:chOff x="82218" y="929508"/>
            <a:chExt cx="3803982" cy="418482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52" r="11048" b="35833"/>
            <a:stretch/>
          </p:blipFill>
          <p:spPr>
            <a:xfrm>
              <a:off x="82218" y="929508"/>
              <a:ext cx="3803982" cy="39624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23772" y="4191000"/>
              <a:ext cx="272087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Picture 1</a:t>
              </a:r>
              <a:endPara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25621" y="995005"/>
            <a:ext cx="3383279" cy="4156395"/>
            <a:chOff x="4800600" y="995005"/>
            <a:chExt cx="3383279" cy="415639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77" t="17693" b="12323"/>
            <a:stretch/>
          </p:blipFill>
          <p:spPr>
            <a:xfrm>
              <a:off x="4800600" y="995005"/>
              <a:ext cx="3383279" cy="390514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023022" y="4228070"/>
              <a:ext cx="272087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Picture 2</a:t>
              </a:r>
              <a:endPara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88541" y="4905728"/>
            <a:ext cx="706154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1.What do you see in the pictures?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2.What are the students doing in picture 1?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3.What are they doing in picture 2?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4.Do you do these things in your classroom or at home?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5.If you do not do so, do you know who does?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51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549676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a discussion of a public issue or other serious topic by a select group.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1628123" y="152400"/>
            <a:ext cx="6116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Forum/Committee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584" y="1295399"/>
            <a:ext cx="5150893" cy="3352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5779575"/>
            <a:ext cx="88194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class 8 students have formed a class forum/committee </a:t>
            </a:r>
          </a:p>
          <a:p>
            <a:r>
              <a:rPr lang="en-US" sz="2800" dirty="0" smtClean="0"/>
              <a:t>to  keep their classroom clean.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993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92278" y="1090427"/>
            <a:ext cx="6304547" cy="4307814"/>
            <a:chOff x="3445019" y="2718331"/>
            <a:chExt cx="5805089" cy="3561495"/>
          </a:xfrm>
        </p:grpSpPr>
        <p:pic>
          <p:nvPicPr>
            <p:cNvPr id="3" name="Picture 4" descr="D:\FOR ROUFUN\photo361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067" y="2718331"/>
              <a:ext cx="5313946" cy="3561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445019" y="2853045"/>
              <a:ext cx="5805089" cy="43257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8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With the class committee/forum leaders</a:t>
              </a:r>
              <a:endParaRPr lang="en-US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" y="5432377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class committee/forum was formed by class 8 students under the leadership of their class captain with cordial co-operation of the class teacher.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285413" y="167097"/>
            <a:ext cx="74263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/>
              <a:t>A class committee/forum </a:t>
            </a:r>
            <a:endParaRPr lang="en-US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7593949" y="3373395"/>
            <a:ext cx="161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CLASS CAPTAIN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257800" y="3504129"/>
            <a:ext cx="2453941" cy="539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001576" y="2506771"/>
            <a:ext cx="1156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MEMBERS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6019800" y="2657177"/>
            <a:ext cx="1981776" cy="6363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6" idx="1"/>
          </p:cNvCxnSpPr>
          <p:nvPr/>
        </p:nvCxnSpPr>
        <p:spPr>
          <a:xfrm flipH="1">
            <a:off x="3581400" y="2691437"/>
            <a:ext cx="4420176" cy="6819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6" idx="1"/>
          </p:cNvCxnSpPr>
          <p:nvPr/>
        </p:nvCxnSpPr>
        <p:spPr>
          <a:xfrm flipH="1">
            <a:off x="2971800" y="2691437"/>
            <a:ext cx="5029776" cy="6020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6" idx="1"/>
          </p:cNvCxnSpPr>
          <p:nvPr/>
        </p:nvCxnSpPr>
        <p:spPr>
          <a:xfrm flipH="1">
            <a:off x="2286000" y="2691437"/>
            <a:ext cx="5715576" cy="5214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7010688" y="2657177"/>
            <a:ext cx="1014700" cy="6363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4300537" y="2234684"/>
            <a:ext cx="3411204" cy="13954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7" name="TextBox 3086"/>
          <p:cNvSpPr txBox="1"/>
          <p:nvPr/>
        </p:nvSpPr>
        <p:spPr>
          <a:xfrm>
            <a:off x="7482328" y="2050018"/>
            <a:ext cx="1661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CLASS TEACHER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62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6" grpId="0"/>
      <p:bldP spid="308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2378</TotalTime>
  <Words>684</Words>
  <Application>Microsoft Office PowerPoint</Application>
  <PresentationFormat>On-screen Show (4:3)</PresentationFormat>
  <Paragraphs>106</Paragraphs>
  <Slides>19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110</cp:revision>
  <dcterms:created xsi:type="dcterms:W3CDTF">2014-10-17T07:24:26Z</dcterms:created>
  <dcterms:modified xsi:type="dcterms:W3CDTF">2015-03-16T06:50:50Z</dcterms:modified>
</cp:coreProperties>
</file>